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5" r:id="rId6"/>
    <p:sldId id="259" r:id="rId7"/>
    <p:sldId id="260" r:id="rId8"/>
    <p:sldId id="264" r:id="rId9"/>
    <p:sldId id="268" r:id="rId10"/>
    <p:sldId id="263"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4"/>
            <p14:sldId id="268"/>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a:srgbClr val="7CCBFF"/>
    <a:srgbClr val="B2B7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32"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16-6-2022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16-6-2022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16-6-2022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16-6-2022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16-6-2022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16-6-2022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16-6-2022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16-6-2022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16-6-2022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16-6-2022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16-6-2022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16-6-2022</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08351" y="225339"/>
            <a:ext cx="10515600" cy="643655"/>
          </a:xfrm>
        </p:spPr>
        <p:txBody>
          <a:bodyPr>
            <a:normAutofit/>
          </a:bodyPr>
          <a:lstStyle/>
          <a:p>
            <a:r>
              <a:rPr lang="nl-NL" sz="3600" dirty="0">
                <a:latin typeface="Arial" panose="020B0604020202020204" pitchFamily="34" charset="0"/>
                <a:cs typeface="Arial" panose="020B0604020202020204" pitchFamily="34" charset="0"/>
              </a:rPr>
              <a:t>IBS De wereld en ik – periode 2</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608351" y="983729"/>
            <a:ext cx="5401924" cy="3046988"/>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mn-lt"/>
              </a:rPr>
              <a:t>Integrale beroepssituatie</a:t>
            </a:r>
          </a:p>
          <a:p>
            <a:pPr>
              <a:spcBef>
                <a:spcPct val="0"/>
              </a:spcBef>
              <a:buNone/>
            </a:pPr>
            <a:r>
              <a:rPr lang="nl-NL" altLang="nl-NL" sz="1600" dirty="0">
                <a:latin typeface="+mn-lt"/>
              </a:rPr>
              <a:t>Als adviseur in de duurzame leefomgeving heb je oog voor je omgeving en ben je je bewust van jouw rol in de wereld. </a:t>
            </a:r>
          </a:p>
          <a:p>
            <a:pPr>
              <a:spcBef>
                <a:spcPct val="0"/>
              </a:spcBef>
              <a:buNone/>
            </a:pPr>
            <a:endParaRPr lang="nl-NL" altLang="nl-NL" sz="1600" dirty="0">
              <a:latin typeface="+mn-lt"/>
            </a:endParaRPr>
          </a:p>
          <a:p>
            <a:pPr>
              <a:spcBef>
                <a:spcPct val="0"/>
              </a:spcBef>
              <a:buNone/>
            </a:pPr>
            <a:r>
              <a:rPr lang="nl-NL" altLang="nl-NL" sz="1600" dirty="0">
                <a:latin typeface="+mn-lt"/>
              </a:rPr>
              <a:t>Je gaat je eigen minionderneming runnen. Hiervoor analyseer je de markt en de doelgroep en zorg je voor een realistische financiële onderbouwing. Je let goed op maatschappelijk verantwoord ondernemen, duurzaamheid en kwaliteitszorg. Tevens ken je de uitgangspunten van de nieuwe economie.</a:t>
            </a:r>
          </a:p>
          <a:p>
            <a:pPr>
              <a:spcBef>
                <a:spcPct val="0"/>
              </a:spcBef>
              <a:buNone/>
            </a:pPr>
            <a:r>
              <a:rPr lang="nl-NL" altLang="nl-NL" sz="1600" dirty="0">
                <a:latin typeface="+mn-lt"/>
              </a:rPr>
              <a:t>Daarnaast ga je op zoek naar een plek voor je onderneming en naar een maatschappelijke stage. De ervaring van je stage deel je via een vlog.</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320540" y="983729"/>
            <a:ext cx="5576289" cy="2160591"/>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mn-lt"/>
              </a:rPr>
              <a:t>Opdracht</a:t>
            </a:r>
            <a:endParaRPr lang="nl-NL" altLang="nl-NL" sz="1400" dirty="0">
              <a:latin typeface="+mn-lt"/>
            </a:endParaRPr>
          </a:p>
          <a:p>
            <a:pPr>
              <a:buNone/>
            </a:pPr>
            <a:r>
              <a:rPr lang="nl-NL" sz="1600" dirty="0">
                <a:latin typeface="+mn-lt"/>
              </a:rPr>
              <a:t>Zet een eigen minionderneming op die én succesvol is én een toegevoegde waarde is voor de maatschappij. Hierbij staat je eigen handelen centraal: wat is je invloed op de maatschappij? Wat is jouw eigen toegevoegde waarde in de maatschappij?</a:t>
            </a:r>
            <a:endParaRPr lang="nl-NL" sz="1600" dirty="0">
              <a:latin typeface="+mn-lt"/>
              <a:cs typeface="Calibri"/>
            </a:endParaRPr>
          </a:p>
          <a:p>
            <a:pPr>
              <a:buNone/>
            </a:pPr>
            <a:r>
              <a:rPr lang="nl-NL" sz="1600" dirty="0">
                <a:latin typeface="+mn-lt"/>
              </a:rPr>
              <a:t>Schrijf een ondernemingsverslag voor je minionderneming. Zoek daarnaast een maatschappelijk stage. Deel je ervaringen via een vlog.</a:t>
            </a:r>
            <a:endParaRPr lang="nl-NL" sz="1600" dirty="0">
              <a:latin typeface="+mn-lt"/>
              <a:cs typeface="Calibri"/>
            </a:endParaRPr>
          </a:p>
        </p:txBody>
      </p:sp>
      <p:sp>
        <p:nvSpPr>
          <p:cNvPr id="15" name="Tekstvak 14"/>
          <p:cNvSpPr txBox="1"/>
          <p:nvPr/>
        </p:nvSpPr>
        <p:spPr>
          <a:xfrm>
            <a:off x="608351" y="4400764"/>
            <a:ext cx="5401924" cy="830997"/>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Voorwaarden</a:t>
            </a:r>
          </a:p>
          <a:p>
            <a:r>
              <a:rPr lang="nl-NL" sz="1600" dirty="0">
                <a:solidFill>
                  <a:schemeClr val="tx1"/>
                </a:solidFill>
              </a:rPr>
              <a:t>Om dit IBS te kunnen afronden moet je een zelf georganiseerde maatschappelijke stage hebben gelopen. </a:t>
            </a:r>
          </a:p>
        </p:txBody>
      </p:sp>
      <p:sp>
        <p:nvSpPr>
          <p:cNvPr id="17" name="Rechthoek 16"/>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1026" name="Picture 2" descr="Afbeeldingsresultaat voor our world"/>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3" b="98496" l="3099" r="92817"/>
                    </a14:imgEffect>
                  </a14:imgLayer>
                </a14:imgProps>
              </a:ext>
              <a:ext uri="{28A0092B-C50C-407E-A947-70E740481C1C}">
                <a14:useLocalDpi xmlns:a14="http://schemas.microsoft.com/office/drawing/2010/main" val="0"/>
              </a:ext>
            </a:extLst>
          </a:blip>
          <a:srcRect/>
          <a:stretch>
            <a:fillRect/>
          </a:stretch>
        </p:blipFill>
        <p:spPr bwMode="auto">
          <a:xfrm>
            <a:off x="7004649" y="3580882"/>
            <a:ext cx="4060716" cy="2282009"/>
          </a:xfrm>
          <a:prstGeom prst="rect">
            <a:avLst/>
          </a:prstGeom>
          <a:noFill/>
          <a:extLst>
            <a:ext uri="{909E8E84-426E-40DD-AFC4-6F175D3DCCD1}">
              <a14:hiddenFill xmlns:a14="http://schemas.microsoft.com/office/drawing/2010/main">
                <a:solidFill>
                  <a:srgbClr val="FFFFFF"/>
                </a:solidFill>
              </a14:hiddenFill>
            </a:ext>
          </a:extLst>
        </p:spPr>
      </p:pic>
      <p:pic>
        <p:nvPicPr>
          <p:cNvPr id="14" name="Tijdelijke aanduiding voor inhoud 4">
            <a:extLst>
              <a:ext uri="{FF2B5EF4-FFF2-40B4-BE49-F238E27FC236}">
                <a16:creationId xmlns:a16="http://schemas.microsoft.com/office/drawing/2014/main" id="{1CC56AFD-57E3-4AFE-960F-D9F9B47FE1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22860" y="238579"/>
            <a:ext cx="10515600" cy="643655"/>
          </a:xfrm>
        </p:spPr>
        <p:txBody>
          <a:bodyPr>
            <a:normAutofit/>
          </a:bodyPr>
          <a:lstStyle/>
          <a:p>
            <a:r>
              <a:rPr lang="nl-NL" sz="3200" dirty="0">
                <a:latin typeface="Arial" panose="020B0604020202020204" pitchFamily="34" charset="0"/>
                <a:cs typeface="Arial" panose="020B0604020202020204" pitchFamily="34" charset="0"/>
              </a:rPr>
              <a:t>De wereld en ik - Toetsing</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22860" y="1126304"/>
            <a:ext cx="5616013" cy="1077218"/>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p>
            <a:pPr>
              <a:defRPr/>
            </a:pPr>
            <a:r>
              <a:rPr lang="nl-NL" sz="1600" b="1" dirty="0"/>
              <a:t>Toetsen </a:t>
            </a:r>
          </a:p>
          <a:p>
            <a:pPr>
              <a:defRPr/>
            </a:pPr>
            <a:r>
              <a:rPr lang="nl-NL" sz="1600" dirty="0"/>
              <a:t>Dit IBS wordt afgerond met 3 </a:t>
            </a:r>
            <a:r>
              <a:rPr lang="nl-NL" sz="1600" dirty="0" err="1"/>
              <a:t>toetsmomenten</a:t>
            </a:r>
            <a:r>
              <a:rPr lang="nl-NL" sz="1600" dirty="0"/>
              <a:t>: kennistoets, vlog en ondernemingsverslag. In onderstaande tabel is een overzicht van de toetsen weergegeven. </a:t>
            </a:r>
            <a:endParaRPr lang="nl-NL" sz="1600" dirty="0">
              <a:cs typeface="Calibri"/>
            </a:endParaRPr>
          </a:p>
        </p:txBody>
      </p:sp>
      <p:sp>
        <p:nvSpPr>
          <p:cNvPr id="17" name="Tekstvak 16"/>
          <p:cNvSpPr txBox="1"/>
          <p:nvPr/>
        </p:nvSpPr>
        <p:spPr>
          <a:xfrm>
            <a:off x="6674877" y="1126304"/>
            <a:ext cx="4678922" cy="1569660"/>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AutoNum type="arabicPeriod"/>
            </a:pPr>
            <a:r>
              <a:rPr lang="nl-NL" sz="1600"/>
              <a:t>Je kunt de basisbegrippen uit de beroepssituatie uitleggen en toepassen.</a:t>
            </a:r>
            <a:endParaRPr lang="nl-NL" sz="1600">
              <a:cs typeface="Calibri"/>
            </a:endParaRPr>
          </a:p>
          <a:p>
            <a:pPr marL="342900" indent="-342900">
              <a:buAutoNum type="arabicPeriod"/>
            </a:pPr>
            <a:r>
              <a:rPr lang="nl-NL" sz="1600"/>
              <a:t>Je kunt je eigen minionderneming opzetten.</a:t>
            </a:r>
          </a:p>
          <a:p>
            <a:pPr marL="342900" indent="-342900">
              <a:buAutoNum type="arabicPeriod"/>
            </a:pPr>
            <a:r>
              <a:rPr lang="nl-NL" sz="1600"/>
              <a:t>Je kunt je maatschappelijke stage verantwoorden m.b.v. nieuwe media. </a:t>
            </a:r>
          </a:p>
        </p:txBody>
      </p:sp>
      <p:graphicFrame>
        <p:nvGraphicFramePr>
          <p:cNvPr id="6" name="Tabel 5"/>
          <p:cNvGraphicFramePr>
            <a:graphicFrameLocks noGrp="1"/>
          </p:cNvGraphicFramePr>
          <p:nvPr>
            <p:extLst>
              <p:ext uri="{D42A27DB-BD31-4B8C-83A1-F6EECF244321}">
                <p14:modId xmlns:p14="http://schemas.microsoft.com/office/powerpoint/2010/main" val="4043833377"/>
              </p:ext>
            </p:extLst>
          </p:nvPr>
        </p:nvGraphicFramePr>
        <p:xfrm>
          <a:off x="622861" y="2491535"/>
          <a:ext cx="5616007" cy="3335775"/>
        </p:xfrm>
        <a:graphic>
          <a:graphicData uri="http://schemas.openxmlformats.org/drawingml/2006/table">
            <a:tbl>
              <a:tblPr firstRow="1" bandRow="1">
                <a:tableStyleId>{5940675A-B579-460E-94D1-54222C63F5DA}</a:tableStyleId>
              </a:tblPr>
              <a:tblGrid>
                <a:gridCol w="2062981">
                  <a:extLst>
                    <a:ext uri="{9D8B030D-6E8A-4147-A177-3AD203B41FA5}">
                      <a16:colId xmlns:a16="http://schemas.microsoft.com/office/drawing/2014/main" val="2948095846"/>
                    </a:ext>
                  </a:extLst>
                </a:gridCol>
                <a:gridCol w="1074553">
                  <a:extLst>
                    <a:ext uri="{9D8B030D-6E8A-4147-A177-3AD203B41FA5}">
                      <a16:colId xmlns:a16="http://schemas.microsoft.com/office/drawing/2014/main" val="2488055331"/>
                    </a:ext>
                  </a:extLst>
                </a:gridCol>
                <a:gridCol w="1830916">
                  <a:extLst>
                    <a:ext uri="{9D8B030D-6E8A-4147-A177-3AD203B41FA5}">
                      <a16:colId xmlns:a16="http://schemas.microsoft.com/office/drawing/2014/main" val="3654790319"/>
                    </a:ext>
                  </a:extLst>
                </a:gridCol>
                <a:gridCol w="647557">
                  <a:extLst>
                    <a:ext uri="{9D8B030D-6E8A-4147-A177-3AD203B41FA5}">
                      <a16:colId xmlns:a16="http://schemas.microsoft.com/office/drawing/2014/main" val="22746699"/>
                    </a:ext>
                  </a:extLst>
                </a:gridCol>
              </a:tblGrid>
              <a:tr h="531263">
                <a:tc>
                  <a:txBody>
                    <a:bodyPr/>
                    <a:lstStyle/>
                    <a:p>
                      <a:r>
                        <a:rPr lang="nl-NL" sz="1400" b="1" dirty="0"/>
                        <a:t>Toetsen</a:t>
                      </a:r>
                    </a:p>
                  </a:txBody>
                  <a:tcPr/>
                </a:tc>
                <a:tc>
                  <a:txBody>
                    <a:bodyPr/>
                    <a:lstStyle/>
                    <a:p>
                      <a:r>
                        <a:rPr lang="nl-NL" sz="1400" dirty="0"/>
                        <a:t>Kennistoets</a:t>
                      </a:r>
                    </a:p>
                  </a:txBody>
                  <a:tcPr/>
                </a:tc>
                <a:tc>
                  <a:txBody>
                    <a:bodyPr/>
                    <a:lstStyle/>
                    <a:p>
                      <a:r>
                        <a:rPr lang="nl-NL" sz="1400"/>
                        <a:t>Ondernemingsverslag</a:t>
                      </a:r>
                    </a:p>
                  </a:txBody>
                  <a:tcPr/>
                </a:tc>
                <a:tc>
                  <a:txBody>
                    <a:bodyPr/>
                    <a:lstStyle/>
                    <a:p>
                      <a:r>
                        <a:rPr lang="nl-NL" sz="1400"/>
                        <a:t>Vlog</a:t>
                      </a:r>
                    </a:p>
                  </a:txBody>
                  <a:tcPr/>
                </a:tc>
                <a:extLst>
                  <a:ext uri="{0D108BD9-81ED-4DB2-BD59-A6C34878D82A}">
                    <a16:rowId xmlns:a16="http://schemas.microsoft.com/office/drawing/2014/main" val="53968079"/>
                  </a:ext>
                </a:extLst>
              </a:tr>
              <a:tr h="312508">
                <a:tc>
                  <a:txBody>
                    <a:bodyPr/>
                    <a:lstStyle/>
                    <a:p>
                      <a:r>
                        <a:rPr lang="nl-NL" sz="1400" b="1"/>
                        <a:t>Bijbehorende</a:t>
                      </a:r>
                      <a:r>
                        <a:rPr lang="nl-NL" sz="1400" b="1" baseline="0"/>
                        <a:t> leerdoelen</a:t>
                      </a:r>
                      <a:endParaRPr lang="nl-NL" sz="1400" b="1"/>
                    </a:p>
                  </a:txBody>
                  <a:tcPr/>
                </a:tc>
                <a:tc>
                  <a:txBody>
                    <a:bodyPr/>
                    <a:lstStyle/>
                    <a:p>
                      <a:r>
                        <a:rPr lang="nl-NL" sz="1400" dirty="0"/>
                        <a:t>Nr. 1 </a:t>
                      </a:r>
                    </a:p>
                  </a:txBody>
                  <a:tcPr/>
                </a:tc>
                <a:tc>
                  <a:txBody>
                    <a:bodyPr/>
                    <a:lstStyle/>
                    <a:p>
                      <a:r>
                        <a:rPr lang="nl-NL" sz="1400"/>
                        <a:t>Nr. 2</a:t>
                      </a:r>
                    </a:p>
                  </a:txBody>
                  <a:tcPr/>
                </a:tc>
                <a:tc>
                  <a:txBody>
                    <a:bodyPr/>
                    <a:lstStyle/>
                    <a:p>
                      <a:r>
                        <a:rPr lang="nl-NL" sz="1400"/>
                        <a:t>Nr. 3</a:t>
                      </a:r>
                      <a:r>
                        <a:rPr lang="nl-NL" sz="1400" baseline="0"/>
                        <a:t> </a:t>
                      </a:r>
                      <a:endParaRPr lang="nl-NL" sz="1400"/>
                    </a:p>
                  </a:txBody>
                  <a:tcPr/>
                </a:tc>
                <a:extLst>
                  <a:ext uri="{0D108BD9-81ED-4DB2-BD59-A6C34878D82A}">
                    <a16:rowId xmlns:a16="http://schemas.microsoft.com/office/drawing/2014/main" val="2791618041"/>
                  </a:ext>
                </a:extLst>
              </a:tr>
              <a:tr h="312508">
                <a:tc>
                  <a:txBody>
                    <a:bodyPr/>
                    <a:lstStyle/>
                    <a:p>
                      <a:r>
                        <a:rPr lang="nl-NL" sz="1400" b="1"/>
                        <a:t>Duur toets</a:t>
                      </a:r>
                    </a:p>
                  </a:txBody>
                  <a:tcPr/>
                </a:tc>
                <a:tc>
                  <a:txBody>
                    <a:bodyPr/>
                    <a:lstStyle/>
                    <a:p>
                      <a:r>
                        <a:rPr lang="nl-NL" sz="1400"/>
                        <a:t>1 uur</a:t>
                      </a:r>
                    </a:p>
                  </a:txBody>
                  <a:tcPr/>
                </a:tc>
                <a:tc>
                  <a:txBody>
                    <a:bodyPr/>
                    <a:lstStyle/>
                    <a:p>
                      <a:r>
                        <a:rPr lang="nl-NL" sz="1400"/>
                        <a:t>n.v.t.</a:t>
                      </a:r>
                    </a:p>
                  </a:txBody>
                  <a:tcPr/>
                </a:tc>
                <a:tc>
                  <a:txBody>
                    <a:bodyPr/>
                    <a:lstStyle/>
                    <a:p>
                      <a:r>
                        <a:rPr lang="nl-NL" sz="1400"/>
                        <a:t>n.v.t.</a:t>
                      </a:r>
                    </a:p>
                  </a:txBody>
                  <a:tcPr/>
                </a:tc>
                <a:extLst>
                  <a:ext uri="{0D108BD9-81ED-4DB2-BD59-A6C34878D82A}">
                    <a16:rowId xmlns:a16="http://schemas.microsoft.com/office/drawing/2014/main" val="33842235"/>
                  </a:ext>
                </a:extLst>
              </a:tr>
              <a:tr h="312508">
                <a:tc>
                  <a:txBody>
                    <a:bodyPr/>
                    <a:lstStyle/>
                    <a:p>
                      <a:r>
                        <a:rPr lang="nl-NL" sz="1400" b="1"/>
                        <a:t>Weging</a:t>
                      </a:r>
                    </a:p>
                  </a:txBody>
                  <a:tcPr/>
                </a:tc>
                <a:tc>
                  <a:txBody>
                    <a:bodyPr/>
                    <a:lstStyle/>
                    <a:p>
                      <a:r>
                        <a:rPr lang="nl-NL" sz="1400" dirty="0"/>
                        <a:t>1x</a:t>
                      </a:r>
                    </a:p>
                  </a:txBody>
                  <a:tcPr/>
                </a:tc>
                <a:tc>
                  <a:txBody>
                    <a:bodyPr/>
                    <a:lstStyle/>
                    <a:p>
                      <a:r>
                        <a:rPr lang="nl-NL" sz="1400" dirty="0"/>
                        <a:t>1x</a:t>
                      </a:r>
                    </a:p>
                  </a:txBody>
                  <a:tcPr/>
                </a:tc>
                <a:tc>
                  <a:txBody>
                    <a:bodyPr/>
                    <a:lstStyle/>
                    <a:p>
                      <a:r>
                        <a:rPr lang="nl-NL" sz="1400"/>
                        <a:t>1x</a:t>
                      </a:r>
                    </a:p>
                  </a:txBody>
                  <a:tcPr/>
                </a:tc>
                <a:extLst>
                  <a:ext uri="{0D108BD9-81ED-4DB2-BD59-A6C34878D82A}">
                    <a16:rowId xmlns:a16="http://schemas.microsoft.com/office/drawing/2014/main" val="4240098924"/>
                  </a:ext>
                </a:extLst>
              </a:tr>
              <a:tr h="312508">
                <a:tc>
                  <a:txBody>
                    <a:bodyPr/>
                    <a:lstStyle/>
                    <a:p>
                      <a:r>
                        <a:rPr lang="nl-NL" sz="1400" b="1"/>
                        <a:t>Cesuur</a:t>
                      </a:r>
                    </a:p>
                  </a:txBody>
                  <a:tcPr/>
                </a:tc>
                <a:tc>
                  <a:txBody>
                    <a:bodyPr/>
                    <a:lstStyle/>
                    <a:p>
                      <a:r>
                        <a:rPr lang="nl-NL" sz="1400" dirty="0"/>
                        <a:t>66% =</a:t>
                      </a:r>
                      <a:r>
                        <a:rPr lang="nl-NL" sz="1400" baseline="0" dirty="0"/>
                        <a:t> 5,5 </a:t>
                      </a:r>
                      <a:endParaRPr lang="nl-NL" sz="1400" dirty="0"/>
                    </a:p>
                  </a:txBody>
                  <a:tcPr/>
                </a:tc>
                <a:tc>
                  <a:txBody>
                    <a:bodyPr/>
                    <a:lstStyle/>
                    <a:p>
                      <a:r>
                        <a:rPr lang="nl-NL" sz="1400"/>
                        <a:t>60%</a:t>
                      </a:r>
                      <a:r>
                        <a:rPr lang="nl-NL" sz="1400" baseline="0"/>
                        <a:t> = 5,5 </a:t>
                      </a:r>
                      <a:endParaRPr lang="nl-NL" sz="1400"/>
                    </a:p>
                  </a:txBody>
                  <a:tcPr/>
                </a:tc>
                <a:tc>
                  <a:txBody>
                    <a:bodyPr/>
                    <a:lstStyle/>
                    <a:p>
                      <a:r>
                        <a:rPr lang="nl-NL" sz="1400" dirty="0"/>
                        <a:t>60%</a:t>
                      </a:r>
                      <a:r>
                        <a:rPr lang="nl-NL" sz="1400" baseline="0" dirty="0"/>
                        <a:t> = 5,5</a:t>
                      </a:r>
                      <a:endParaRPr lang="nl-NL" sz="1400" dirty="0"/>
                    </a:p>
                  </a:txBody>
                  <a:tcPr/>
                </a:tc>
                <a:extLst>
                  <a:ext uri="{0D108BD9-81ED-4DB2-BD59-A6C34878D82A}">
                    <a16:rowId xmlns:a16="http://schemas.microsoft.com/office/drawing/2014/main" val="4082749802"/>
                  </a:ext>
                </a:extLst>
              </a:tr>
              <a:tr h="312508">
                <a:tc>
                  <a:txBody>
                    <a:bodyPr/>
                    <a:lstStyle/>
                    <a:p>
                      <a:r>
                        <a:rPr lang="nl-NL" sz="1400" b="1"/>
                        <a:t>Resultaat </a:t>
                      </a:r>
                    </a:p>
                  </a:txBody>
                  <a:tcPr/>
                </a:tc>
                <a:tc>
                  <a:txBody>
                    <a:bodyPr/>
                    <a:lstStyle/>
                    <a:p>
                      <a:r>
                        <a:rPr lang="nl-NL" sz="1400"/>
                        <a:t>Cijfer 1-10 </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nl-NL" sz="1400" dirty="0"/>
                        <a:t>Cijfer 1-10 </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nl-NL" sz="1400"/>
                        <a:t>Cijfer 1-10 </a:t>
                      </a:r>
                    </a:p>
                  </a:txBody>
                  <a:tcPr/>
                </a:tc>
                <a:extLst>
                  <a:ext uri="{0D108BD9-81ED-4DB2-BD59-A6C34878D82A}">
                    <a16:rowId xmlns:a16="http://schemas.microsoft.com/office/drawing/2014/main" val="1162987609"/>
                  </a:ext>
                </a:extLst>
              </a:tr>
              <a:tr h="312508">
                <a:tc>
                  <a:txBody>
                    <a:bodyPr/>
                    <a:lstStyle/>
                    <a:p>
                      <a:r>
                        <a:rPr lang="nl-NL" sz="1400" b="1"/>
                        <a:t>Plaats</a:t>
                      </a:r>
                    </a:p>
                  </a:txBody>
                  <a:tcPr/>
                </a:tc>
                <a:tc>
                  <a:txBody>
                    <a:bodyPr/>
                    <a:lstStyle/>
                    <a:p>
                      <a:r>
                        <a:rPr lang="nl-NL" sz="1400"/>
                        <a:t>School</a:t>
                      </a:r>
                    </a:p>
                  </a:txBody>
                  <a:tcPr/>
                </a:tc>
                <a:tc>
                  <a:txBody>
                    <a:bodyPr/>
                    <a:lstStyle/>
                    <a:p>
                      <a:r>
                        <a:rPr lang="nl-NL" sz="1400" dirty="0"/>
                        <a:t>n.v.t.</a:t>
                      </a:r>
                    </a:p>
                  </a:txBody>
                  <a:tcPr/>
                </a:tc>
                <a:tc>
                  <a:txBody>
                    <a:bodyPr/>
                    <a:lstStyle/>
                    <a:p>
                      <a:r>
                        <a:rPr lang="nl-NL" sz="1400"/>
                        <a:t>n.v.t.</a:t>
                      </a:r>
                    </a:p>
                  </a:txBody>
                  <a:tcPr/>
                </a:tc>
                <a:extLst>
                  <a:ext uri="{0D108BD9-81ED-4DB2-BD59-A6C34878D82A}">
                    <a16:rowId xmlns:a16="http://schemas.microsoft.com/office/drawing/2014/main" val="2055509403"/>
                  </a:ext>
                </a:extLst>
              </a:tr>
              <a:tr h="312508">
                <a:tc>
                  <a:txBody>
                    <a:bodyPr/>
                    <a:lstStyle/>
                    <a:p>
                      <a:r>
                        <a:rPr lang="nl-NL" sz="1400" b="1"/>
                        <a:t>Samenwerking</a:t>
                      </a:r>
                    </a:p>
                  </a:txBody>
                  <a:tcPr/>
                </a:tc>
                <a:tc>
                  <a:txBody>
                    <a:bodyPr/>
                    <a:lstStyle/>
                    <a:p>
                      <a:r>
                        <a:rPr lang="nl-NL" sz="1400"/>
                        <a:t>Individueel</a:t>
                      </a:r>
                      <a:r>
                        <a:rPr lang="nl-NL" sz="1400" baseline="0"/>
                        <a:t> </a:t>
                      </a:r>
                      <a:endParaRPr lang="nl-NL" sz="1400"/>
                    </a:p>
                  </a:txBody>
                  <a:tcPr/>
                </a:tc>
                <a:tc>
                  <a:txBody>
                    <a:bodyPr/>
                    <a:lstStyle/>
                    <a:p>
                      <a:r>
                        <a:rPr lang="nl-NL" sz="1400"/>
                        <a:t>Groepsproduct</a:t>
                      </a:r>
                    </a:p>
                  </a:txBody>
                  <a:tcPr/>
                </a:tc>
                <a:tc>
                  <a:txBody>
                    <a:bodyPr/>
                    <a:lstStyle/>
                    <a:p>
                      <a:r>
                        <a:rPr lang="nl-NL" sz="1400" dirty="0"/>
                        <a:t>Individueel</a:t>
                      </a:r>
                    </a:p>
                  </a:txBody>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6246" y="3297949"/>
            <a:ext cx="2516183" cy="2279662"/>
          </a:xfrm>
          <a:prstGeom prst="rect">
            <a:avLst/>
          </a:prstGeom>
        </p:spPr>
      </p:pic>
      <p:pic>
        <p:nvPicPr>
          <p:cNvPr id="14" name="Tijdelijke aanduiding voor inhoud 4">
            <a:extLst>
              <a:ext uri="{FF2B5EF4-FFF2-40B4-BE49-F238E27FC236}">
                <a16:creationId xmlns:a16="http://schemas.microsoft.com/office/drawing/2014/main" id="{A72CB5A2-5005-4783-AE6B-B8D8CF3794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95454" y="312831"/>
            <a:ext cx="10515600" cy="643655"/>
          </a:xfrm>
        </p:spPr>
        <p:txBody>
          <a:bodyPr>
            <a:normAutofit/>
          </a:bodyPr>
          <a:lstStyle/>
          <a:p>
            <a:r>
              <a:rPr lang="nl-NL" sz="3200" dirty="0">
                <a:latin typeface="Arial" panose="020B0604020202020204" pitchFamily="34" charset="0"/>
                <a:cs typeface="Arial" panose="020B0604020202020204" pitchFamily="34" charset="0"/>
              </a:rPr>
              <a:t>De wereld en ik – Leervragen en competenties</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695454" y="1289241"/>
            <a:ext cx="4870986" cy="2938753"/>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p>
            <a:pPr eaLnBrk="1" hangingPunct="1">
              <a:defRPr/>
            </a:pPr>
            <a:r>
              <a:rPr lang="nl-NL" sz="1600" b="1" dirty="0"/>
              <a:t>Leervragen</a:t>
            </a:r>
          </a:p>
          <a:p>
            <a:pPr marL="342900" indent="-342900">
              <a:lnSpc>
                <a:spcPct val="107000"/>
              </a:lnSpc>
              <a:buFont typeface="Symbol" panose="05050102010706020507" pitchFamily="18" charset="2"/>
              <a:buChar char=""/>
              <a:tabLst>
                <a:tab pos="201295" algn="l"/>
              </a:tabLst>
            </a:pPr>
            <a:r>
              <a:rPr lang="nl-NL" sz="1600" dirty="0"/>
              <a:t>Hoe zet ik een onderneming op? </a:t>
            </a:r>
            <a:endParaRPr lang="nl-NL" sz="1600" dirty="0">
              <a:cs typeface="Calibri"/>
            </a:endParaRPr>
          </a:p>
          <a:p>
            <a:pPr marL="342900" lvl="0" indent="-342900">
              <a:lnSpc>
                <a:spcPct val="107000"/>
              </a:lnSpc>
              <a:spcAft>
                <a:spcPts val="0"/>
              </a:spcAft>
              <a:buFont typeface="Symbol" panose="05050102010706020507" pitchFamily="18" charset="2"/>
              <a:buChar char=""/>
              <a:tabLst>
                <a:tab pos="201295" algn="l"/>
              </a:tabLst>
            </a:pPr>
            <a:r>
              <a:rPr lang="nl-NL" sz="1600" dirty="0"/>
              <a:t>Hoe pas ik de principes van de nieuwe economie toe op mijn onderneming?</a:t>
            </a:r>
            <a:endParaRPr lang="nl-NL" sz="1600" dirty="0">
              <a:cs typeface="Calibri"/>
            </a:endParaRPr>
          </a:p>
          <a:p>
            <a:pPr marL="342900" lvl="0" indent="-342900">
              <a:lnSpc>
                <a:spcPct val="107000"/>
              </a:lnSpc>
              <a:spcAft>
                <a:spcPts val="0"/>
              </a:spcAft>
              <a:buFont typeface="Symbol" panose="05050102010706020507" pitchFamily="18" charset="2"/>
              <a:buChar char=""/>
              <a:tabLst>
                <a:tab pos="201295" algn="l"/>
              </a:tabLst>
            </a:pPr>
            <a:r>
              <a:rPr lang="nl-NL" sz="1600" dirty="0"/>
              <a:t>Hoe kan ik met mijn onderneming waarde creëren?</a:t>
            </a:r>
            <a:endParaRPr lang="nl-NL" sz="1600" dirty="0">
              <a:cs typeface="Calibri"/>
            </a:endParaRPr>
          </a:p>
          <a:p>
            <a:pPr marL="342900" lvl="0" indent="-342900">
              <a:lnSpc>
                <a:spcPct val="107000"/>
              </a:lnSpc>
              <a:spcAft>
                <a:spcPts val="0"/>
              </a:spcAft>
              <a:buFont typeface="Symbol" panose="05050102010706020507" pitchFamily="18" charset="2"/>
              <a:buChar char=""/>
              <a:tabLst>
                <a:tab pos="201295" algn="l"/>
              </a:tabLst>
            </a:pPr>
            <a:r>
              <a:rPr lang="nl-NL" sz="1600" dirty="0"/>
              <a:t>Welke trends en ontwikkelingen zijn er in de Nieuwe Economie?</a:t>
            </a:r>
            <a:endParaRPr lang="nl-NL" sz="1600" dirty="0">
              <a:cs typeface="Calibri"/>
            </a:endParaRPr>
          </a:p>
          <a:p>
            <a:pPr marL="342900" indent="-342900">
              <a:lnSpc>
                <a:spcPct val="107000"/>
              </a:lnSpc>
              <a:buFont typeface="Symbol" panose="05050102010706020507" pitchFamily="18" charset="2"/>
              <a:buChar char=""/>
              <a:tabLst>
                <a:tab pos="201295" algn="l"/>
              </a:tabLst>
            </a:pPr>
            <a:r>
              <a:rPr lang="nl-NL" sz="1600" dirty="0"/>
              <a:t>Welke beroepshouding is in de Nieuwe Economie gewenst? </a:t>
            </a:r>
          </a:p>
          <a:p>
            <a:pPr marL="342900" lvl="0" indent="-342900">
              <a:lnSpc>
                <a:spcPct val="107000"/>
              </a:lnSpc>
              <a:spcAft>
                <a:spcPts val="0"/>
              </a:spcAft>
              <a:buFont typeface="Symbol" panose="05050102010706020507" pitchFamily="18" charset="2"/>
              <a:buChar char=""/>
              <a:tabLst>
                <a:tab pos="201295" algn="l"/>
              </a:tabLst>
            </a:pPr>
            <a:r>
              <a:rPr lang="nl-NL" sz="1600" dirty="0"/>
              <a:t>Hoe ga je om met ethische dilemma’s (oude versus nieuwe economie)? </a:t>
            </a:r>
            <a:endParaRPr lang="nl-NL" sz="1600" dirty="0">
              <a:cs typeface="Calibri"/>
            </a:endParaRP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5751" y="4614003"/>
            <a:ext cx="1888847" cy="1888847"/>
          </a:xfrm>
          <a:prstGeom prst="rect">
            <a:avLst/>
          </a:prstGeom>
        </p:spPr>
      </p:pic>
      <p:sp>
        <p:nvSpPr>
          <p:cNvPr id="12" name="Rechthoek 11"/>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
        <p:nvSpPr>
          <p:cNvPr id="10" name="Tekstvak 9"/>
          <p:cNvSpPr txBox="1"/>
          <p:nvPr/>
        </p:nvSpPr>
        <p:spPr>
          <a:xfrm>
            <a:off x="6251274" y="2823921"/>
            <a:ext cx="5303417" cy="3046988"/>
          </a:xfrm>
          <a:prstGeom prst="rect">
            <a:avLst/>
          </a:prstGeom>
          <a:ln>
            <a:solidFill>
              <a:srgbClr val="7CCBFF"/>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Werkprocessen</a:t>
            </a:r>
          </a:p>
          <a:p>
            <a:pPr>
              <a:defRPr/>
            </a:pPr>
            <a:r>
              <a:rPr lang="nl-NL" sz="1600" dirty="0"/>
              <a:t>B1-K2-W2: Maakt een plan van aanpak</a:t>
            </a:r>
          </a:p>
          <a:p>
            <a:pPr>
              <a:defRPr/>
            </a:pPr>
            <a:r>
              <a:rPr lang="nl-NL" sz="1600" dirty="0"/>
              <a:t>B1-K2-W3: Bevordert samenwerking en versterkt netwerken</a:t>
            </a:r>
          </a:p>
          <a:p>
            <a:pPr>
              <a:defRPr/>
            </a:pPr>
            <a:r>
              <a:rPr lang="nl-NL" sz="1600" dirty="0"/>
              <a:t>B1-K2-W4: Evalueert de dienstverlening</a:t>
            </a:r>
          </a:p>
          <a:p>
            <a:pPr>
              <a:defRPr/>
            </a:pPr>
            <a:r>
              <a:rPr lang="nl-NL" sz="1600" dirty="0"/>
              <a:t>B1-K3-W1: Maakt een planning voor de organisatie van activiteiten</a:t>
            </a:r>
          </a:p>
          <a:p>
            <a:pPr>
              <a:defRPr/>
            </a:pPr>
            <a:r>
              <a:rPr lang="nl-NL" sz="1600" dirty="0"/>
              <a:t>B1-K3-W2: Bereidt de uitvoering van activiteiten voor</a:t>
            </a:r>
          </a:p>
          <a:p>
            <a:pPr>
              <a:defRPr/>
            </a:pPr>
            <a:r>
              <a:rPr lang="nl-NL" sz="1600" dirty="0"/>
              <a:t>B1-K3-W4: Rondt de activiteit af en draagt zorg voor de duurzame leefomgeving</a:t>
            </a:r>
          </a:p>
          <a:p>
            <a:pPr>
              <a:defRPr/>
            </a:pPr>
            <a:r>
              <a:rPr lang="nl-NL" sz="1600" dirty="0"/>
              <a:t>B1-K4-W1: Plant en verdeelt de werkzaamheden</a:t>
            </a:r>
          </a:p>
          <a:p>
            <a:pPr>
              <a:defRPr/>
            </a:pPr>
            <a:r>
              <a:rPr lang="nl-NL" sz="1600" dirty="0"/>
              <a:t>B1-K4-W2: Begroot financiën</a:t>
            </a:r>
          </a:p>
          <a:p>
            <a:pPr>
              <a:defRPr/>
            </a:pPr>
            <a:r>
              <a:rPr lang="nl-NL" sz="1600" dirty="0"/>
              <a:t>B1-K4-W3: Bewaakt financiën</a:t>
            </a:r>
          </a:p>
        </p:txBody>
      </p:sp>
      <p:pic>
        <p:nvPicPr>
          <p:cNvPr id="13" name="Tijdelijke aanduiding voor inhoud 4">
            <a:extLst>
              <a:ext uri="{FF2B5EF4-FFF2-40B4-BE49-F238E27FC236}">
                <a16:creationId xmlns:a16="http://schemas.microsoft.com/office/drawing/2014/main" id="{7D186C64-ED35-4CD3-B5E6-4C66AD0EF8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627769" y="183643"/>
            <a:ext cx="10515600" cy="643655"/>
          </a:xfrm>
        </p:spPr>
        <p:txBody>
          <a:bodyPr>
            <a:normAutofit/>
          </a:bodyPr>
          <a:lstStyle/>
          <a:p>
            <a:r>
              <a:rPr lang="nl-NL" sz="3200" dirty="0">
                <a:latin typeface="Arial" panose="020B0604020202020204" pitchFamily="34" charset="0"/>
                <a:cs typeface="Arial" panose="020B0604020202020204" pitchFamily="34" charset="0"/>
              </a:rPr>
              <a:t>De wereld en ik - Kennistoets</a:t>
            </a:r>
            <a:endParaRPr lang="nl-NL" sz="3600" dirty="0">
              <a:latin typeface="Arial" panose="020B0604020202020204" pitchFamily="34" charset="0"/>
              <a:cs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solidFill>
                <a:sysClr val="windowText" lastClr="000000"/>
              </a:solidFill>
            </a:endParaRPr>
          </a:p>
        </p:txBody>
      </p:sp>
      <p:sp>
        <p:nvSpPr>
          <p:cNvPr id="12" name="Tekstvak 9"/>
          <p:cNvSpPr txBox="1">
            <a:spLocks noChangeArrowheads="1"/>
          </p:cNvSpPr>
          <p:nvPr/>
        </p:nvSpPr>
        <p:spPr bwMode="auto">
          <a:xfrm>
            <a:off x="627769" y="980842"/>
            <a:ext cx="7612050" cy="1523494"/>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rgbClr val="B2B7B8"/>
                </a:solidFill>
                <a:latin typeface="+mn-lt"/>
              </a:rPr>
              <a:t>Kennistoets</a:t>
            </a:r>
          </a:p>
          <a:p>
            <a:pPr>
              <a:spcBef>
                <a:spcPct val="0"/>
              </a:spcBef>
              <a:buNone/>
            </a:pPr>
            <a:r>
              <a:rPr lang="nl-NL" altLang="nl-NL" sz="1500" dirty="0">
                <a:latin typeface="+mn-lt"/>
              </a:rPr>
              <a:t>De kennistoets gaat over de theorie die betrekking heeft op deze IBS.  In deze kennistoets wordt leerdoel 1 getoetst. Bij dit leerdoel horen verschillende succescriteria. </a:t>
            </a:r>
            <a:endParaRPr lang="nl-NL" altLang="nl-NL" sz="1500" dirty="0">
              <a:latin typeface="+mn-lt"/>
              <a:cs typeface="Calibri"/>
            </a:endParaRPr>
          </a:p>
          <a:p>
            <a:pPr eaLnBrk="1" hangingPunct="1">
              <a:spcBef>
                <a:spcPct val="0"/>
              </a:spcBef>
              <a:buFontTx/>
              <a:buNone/>
            </a:pPr>
            <a:endParaRPr lang="nl-NL" altLang="nl-NL" sz="1500" dirty="0">
              <a:latin typeface="+mn-lt"/>
            </a:endParaRPr>
          </a:p>
          <a:p>
            <a:pPr eaLnBrk="1" hangingPunct="1">
              <a:spcBef>
                <a:spcPct val="0"/>
              </a:spcBef>
              <a:buFontTx/>
              <a:buNone/>
            </a:pPr>
            <a:r>
              <a:rPr lang="nl-NL" altLang="nl-NL" sz="1500" dirty="0">
                <a:latin typeface="+mn-lt"/>
              </a:rPr>
              <a:t>De vragen zullen gaan over deze succescriteria. Leer hiervoor met de aangeboden lessen en bronnen. </a:t>
            </a:r>
          </a:p>
        </p:txBody>
      </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2048" y="2382982"/>
            <a:ext cx="1605641" cy="1987476"/>
          </a:xfrm>
          <a:prstGeom prst="rect">
            <a:avLst/>
          </a:prstGeom>
        </p:spPr>
      </p:pic>
      <p:sp>
        <p:nvSpPr>
          <p:cNvPr id="3" name="Tekstvak 2"/>
          <p:cNvSpPr txBox="1"/>
          <p:nvPr/>
        </p:nvSpPr>
        <p:spPr>
          <a:xfrm>
            <a:off x="630063" y="2836774"/>
            <a:ext cx="7609757" cy="3182410"/>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1</a:t>
            </a:r>
          </a:p>
          <a:p>
            <a:pPr marL="285750" indent="-285750">
              <a:spcBef>
                <a:spcPct val="20000"/>
              </a:spcBef>
              <a:buChar char="•"/>
            </a:pPr>
            <a:r>
              <a:rPr lang="nl-NL" sz="1400" b="0">
                <a:solidFill>
                  <a:schemeClr val="tx1"/>
                </a:solidFill>
              </a:rPr>
              <a:t>Je kunt de aangeboden begrippen voor ‘Vrije tijd’ uitleggen </a:t>
            </a:r>
            <a:r>
              <a:rPr lang="nl-NL" sz="1400" b="0">
                <a:ea typeface="+mn-lt"/>
                <a:cs typeface="+mn-lt"/>
              </a:rPr>
              <a:t>en toepassen</a:t>
            </a:r>
            <a:r>
              <a:rPr lang="nl-NL" sz="1400" b="0">
                <a:solidFill>
                  <a:schemeClr val="tx1"/>
                </a:solidFill>
              </a:rPr>
              <a:t>.</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rPr>
              <a:t>Je kunt de aangeboden begrippen voor ‘Water &amp; Energie’ uitleggen </a:t>
            </a:r>
            <a:r>
              <a:rPr lang="nl-NL" sz="1400" b="0">
                <a:ea typeface="+mn-lt"/>
                <a:cs typeface="+mn-lt"/>
              </a:rPr>
              <a:t>en toepassen</a:t>
            </a:r>
            <a:r>
              <a:rPr lang="nl-NL" sz="1400" b="0">
                <a:solidFill>
                  <a:schemeClr val="tx1"/>
                </a:solidFill>
              </a:rPr>
              <a:t>.</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rPr>
              <a:t>Je kunt de aangeboden begrippen voor ‘Stad &amp; Wijk’ uitleggen </a:t>
            </a:r>
            <a:r>
              <a:rPr lang="nl-NL" sz="1400" b="0">
                <a:ea typeface="+mn-lt"/>
                <a:cs typeface="+mn-lt"/>
              </a:rPr>
              <a:t>en toepassen</a:t>
            </a:r>
            <a:r>
              <a:rPr lang="nl-NL" sz="1400" b="0">
                <a:solidFill>
                  <a:schemeClr val="tx1"/>
                </a:solidFill>
              </a:rPr>
              <a:t>.</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rPr>
              <a:t>Je kunt de aangeboden begrippen voor ‘Lifestyle’ uitleggen </a:t>
            </a:r>
            <a:r>
              <a:rPr lang="nl-NL" sz="1400" b="0">
                <a:ea typeface="+mn-lt"/>
                <a:cs typeface="+mn-lt"/>
              </a:rPr>
              <a:t>en toepassen</a:t>
            </a:r>
            <a:r>
              <a:rPr lang="nl-NL" sz="1400" b="0">
                <a:solidFill>
                  <a:schemeClr val="tx1"/>
                </a:solidFill>
              </a:rPr>
              <a:t>.</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rPr>
              <a:t>Je kunt de aangeboden begrippen voor ‘Circulaire economie’ uitleggen </a:t>
            </a:r>
            <a:r>
              <a:rPr lang="nl-NL" sz="1400" b="0">
                <a:ea typeface="+mn-lt"/>
                <a:cs typeface="+mn-lt"/>
              </a:rPr>
              <a:t>en toepassen</a:t>
            </a:r>
            <a:r>
              <a:rPr lang="nl-NL" sz="1400" b="0">
                <a:solidFill>
                  <a:schemeClr val="tx1"/>
                </a:solidFill>
              </a:rPr>
              <a:t>. </a:t>
            </a:r>
            <a:endParaRPr lang="nl-NL" sz="1400" b="0">
              <a:solidFill>
                <a:schemeClr val="tx1"/>
              </a:solidFill>
              <a:cs typeface="Calibri"/>
            </a:endParaRP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‘De nieuwe economie’ uitleggen en toepassen. </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‘marktverkenning’ uitleggen en toepassen.</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‘financiën’ uitleggen en toepassen.</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‘projectmanagement uitleggen en toepassen.</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‘de verborgen impact’ uitleggen en toepassen.</a:t>
            </a:r>
          </a:p>
          <a:p>
            <a:pPr marL="285750" indent="-285750">
              <a:spcBef>
                <a:spcPct val="20000"/>
              </a:spcBef>
              <a:buFont typeface="Arial" panose="020B0604020202020204" pitchFamily="34" charset="0"/>
              <a:buChar char="•"/>
            </a:pPr>
            <a:r>
              <a:rPr lang="nl-NL" sz="1400" b="0">
                <a:solidFill>
                  <a:schemeClr val="tx1"/>
                </a:solidFill>
                <a:cs typeface="Calibri"/>
              </a:rPr>
              <a:t>Je kunt de aangeboden begrippen voor ‘ondernemen’ uitleggen en toepassen.</a:t>
            </a: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14" name="Tijdelijke aanduiding voor inhoud 4">
            <a:extLst>
              <a:ext uri="{FF2B5EF4-FFF2-40B4-BE49-F238E27FC236}">
                <a16:creationId xmlns:a16="http://schemas.microsoft.com/office/drawing/2014/main" id="{11FF2C61-92D0-4F0E-A07F-51302F94C0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5314" y="204271"/>
            <a:ext cx="10515600" cy="758281"/>
          </a:xfrm>
        </p:spPr>
        <p:txBody>
          <a:bodyPr>
            <a:normAutofit/>
          </a:bodyPr>
          <a:lstStyle/>
          <a:p>
            <a:r>
              <a:rPr lang="nl-NL" sz="3200" dirty="0">
                <a:latin typeface="Arial" panose="020B0604020202020204" pitchFamily="34" charset="0"/>
                <a:cs typeface="Arial" panose="020B0604020202020204" pitchFamily="34" charset="0"/>
              </a:rPr>
              <a:t>De wereld en ik - ondernemingsverslag</a:t>
            </a:r>
          </a:p>
        </p:txBody>
      </p:sp>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15314" y="1136650"/>
            <a:ext cx="6533021" cy="1061829"/>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rgbClr val="B2B7B8"/>
                </a:solidFill>
                <a:latin typeface="+mn-lt"/>
              </a:rPr>
              <a:t>Ondernemingsverslag</a:t>
            </a:r>
          </a:p>
          <a:p>
            <a:pPr>
              <a:spcBef>
                <a:spcPct val="0"/>
              </a:spcBef>
              <a:buNone/>
            </a:pPr>
            <a:r>
              <a:rPr lang="nl-NL" altLang="nl-NL" sz="1500" dirty="0">
                <a:latin typeface="+mn-lt"/>
              </a:rPr>
              <a:t>Bij je minionderneming maak je een ondernemingsverslag. Met dit ondernemingsverslag wordt leerdoel 2 getoetst. Bij dit leerdoel horen verschillende succescriteria. </a:t>
            </a:r>
          </a:p>
        </p:txBody>
      </p:sp>
      <p:sp>
        <p:nvSpPr>
          <p:cNvPr id="9" name="Tekstvak 8"/>
          <p:cNvSpPr txBox="1"/>
          <p:nvPr/>
        </p:nvSpPr>
        <p:spPr>
          <a:xfrm>
            <a:off x="615315" y="2448619"/>
            <a:ext cx="6533021" cy="2877711"/>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lIns="91440" tIns="45720" rIns="91440" bIns="45720"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marL="285750" indent="-285750">
              <a:buChar char="•"/>
            </a:pPr>
            <a:r>
              <a:rPr lang="nl-NL" sz="1500" b="0" dirty="0"/>
              <a:t>Je kunt een marktanalyse doen en de bevindingen toepassen op je minionderneming.</a:t>
            </a:r>
          </a:p>
          <a:p>
            <a:pPr marL="285750" indent="-285750">
              <a:buFont typeface="Arial" panose="020B0604020202020204" pitchFamily="34" charset="0"/>
              <a:buChar char="•"/>
            </a:pPr>
            <a:r>
              <a:rPr lang="nl-NL" sz="1500" b="0" dirty="0"/>
              <a:t>Je kunt een financiële onderbouwing van je product/dienst maken.</a:t>
            </a:r>
          </a:p>
          <a:p>
            <a:pPr marL="285750" indent="-285750">
              <a:buFont typeface="Arial" panose="020B0604020202020204" pitchFamily="34" charset="0"/>
              <a:buChar char="•"/>
            </a:pPr>
            <a:r>
              <a:rPr lang="nl-NL" sz="1500" b="0" dirty="0"/>
              <a:t>Je kunt je product/dienst aantrekkelijk presenteren en verkopen.</a:t>
            </a:r>
          </a:p>
          <a:p>
            <a:pPr marL="285750" indent="-285750">
              <a:buFont typeface="Arial" panose="020B0604020202020204" pitchFamily="34" charset="0"/>
              <a:buChar char="•"/>
            </a:pPr>
            <a:r>
              <a:rPr lang="nl-NL" sz="1500" b="0" dirty="0"/>
              <a:t>Je kunt een plan van aanpak maken voor de stand.</a:t>
            </a:r>
          </a:p>
          <a:p>
            <a:pPr marL="285750" indent="-285750">
              <a:buFont typeface="Arial" panose="020B0604020202020204" pitchFamily="34" charset="0"/>
              <a:buChar char="•"/>
            </a:pPr>
            <a:r>
              <a:rPr lang="nl-NL" sz="1500" b="0" dirty="0"/>
              <a:t>Je kunt de principes van de nieuwe economie toepassen op je minionderneming.</a:t>
            </a:r>
            <a:endParaRPr lang="nl-NL" sz="1500" b="0" dirty="0">
              <a:cs typeface="Calibri"/>
            </a:endParaRPr>
          </a:p>
          <a:p>
            <a:pPr marL="285750" indent="-285750">
              <a:buFont typeface="Arial" panose="020B0604020202020204" pitchFamily="34" charset="0"/>
              <a:buChar char="•"/>
            </a:pPr>
            <a:r>
              <a:rPr lang="nl-NL" sz="1500" b="0" dirty="0"/>
              <a:t>Je kunt communiceren en documenten delen via de </a:t>
            </a:r>
            <a:r>
              <a:rPr lang="nl-NL" sz="1500" b="0" dirty="0" err="1"/>
              <a:t>cloud</a:t>
            </a:r>
            <a:r>
              <a:rPr lang="nl-NL" sz="1500" b="0" dirty="0"/>
              <a:t>.</a:t>
            </a:r>
          </a:p>
          <a:p>
            <a:pPr marL="285750" indent="-285750">
              <a:buFont typeface="Arial" panose="020B0604020202020204" pitchFamily="34" charset="0"/>
              <a:buChar char="•"/>
            </a:pPr>
            <a:r>
              <a:rPr lang="nl-NL" sz="1500" b="0" dirty="0"/>
              <a:t>Je kunt een ondernemingsverslag maken.</a:t>
            </a:r>
            <a:endParaRPr lang="nl-NL" sz="1500" b="0" dirty="0">
              <a:cs typeface="Calibri"/>
            </a:endParaRPr>
          </a:p>
          <a:p>
            <a:pPr marL="285750" indent="-285750">
              <a:buFont typeface="Arial" panose="020B0604020202020204" pitchFamily="34" charset="0"/>
              <a:buChar char="•"/>
            </a:pPr>
            <a:r>
              <a:rPr lang="nl-NL" sz="1500" b="0" dirty="0">
                <a:solidFill>
                  <a:schemeClr val="tx1"/>
                </a:solidFill>
              </a:rPr>
              <a:t>Je kunt verantwoorden hoe maatschappelijk verantwoord ondernemen binnen de onderneming terugkomt.</a:t>
            </a:r>
            <a:endParaRPr lang="nl-NL" sz="1500" b="0" dirty="0">
              <a:solidFill>
                <a:schemeClr val="tx1"/>
              </a:solidFill>
              <a:cs typeface="Calibri"/>
            </a:endParaRPr>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3074" name="Picture 2" descr="Afbeeldingsresultaat voor ondernemerspl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5548" y="1991861"/>
            <a:ext cx="3105510" cy="2463706"/>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BA71881F-11D2-45C4-85C3-7863557203C5}"/>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244664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368109" y="2383809"/>
            <a:ext cx="4396680"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rgbClr val="000644"/>
                </a:solidFill>
                <a:latin typeface="+mn-lt"/>
              </a:rPr>
              <a:t>Ondernemingsverslag</a:t>
            </a:r>
          </a:p>
          <a:p>
            <a:pPr>
              <a:spcBef>
                <a:spcPct val="0"/>
              </a:spcBef>
              <a:buNone/>
            </a:pPr>
            <a:r>
              <a:rPr lang="nl-NL" altLang="nl-NL" sz="1600" dirty="0">
                <a:latin typeface="+mn-lt"/>
                <a:cs typeface="Calibri"/>
              </a:rPr>
              <a:t>Je ondernemingsverslag wordt alleen beoordeeld als het aan de 'voorwaarden voor beoordeling' voldoet. De checklist hiervoor zie je hiernaast en is ook te downloaden in de Wiki.</a:t>
            </a:r>
          </a:p>
        </p:txBody>
      </p:sp>
      <p:pic>
        <p:nvPicPr>
          <p:cNvPr id="12" name="Afbeelding 11">
            <a:extLst>
              <a:ext uri="{FF2B5EF4-FFF2-40B4-BE49-F238E27FC236}">
                <a16:creationId xmlns:a16="http://schemas.microsoft.com/office/drawing/2014/main" id="{1488F700-AE6C-4D19-8811-5C509FB5FF7E}"/>
              </a:ext>
            </a:extLst>
          </p:cNvPr>
          <p:cNvPicPr>
            <a:picLocks noChangeAspect="1"/>
          </p:cNvPicPr>
          <p:nvPr/>
        </p:nvPicPr>
        <p:blipFill>
          <a:blip r:embed="rId2"/>
          <a:stretch>
            <a:fillRect/>
          </a:stretch>
        </p:blipFill>
        <p:spPr>
          <a:xfrm>
            <a:off x="427211" y="27317"/>
            <a:ext cx="6619875" cy="6553200"/>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637" y="102238"/>
            <a:ext cx="10515600" cy="758281"/>
          </a:xfrm>
        </p:spPr>
        <p:txBody>
          <a:bodyPr>
            <a:normAutofit/>
          </a:bodyPr>
          <a:lstStyle/>
          <a:p>
            <a:r>
              <a:rPr lang="nl-NL" sz="3200" dirty="0">
                <a:latin typeface="Arial" panose="020B0604020202020204" pitchFamily="34" charset="0"/>
                <a:cs typeface="Arial" panose="020B0604020202020204" pitchFamily="34" charset="0"/>
              </a:rPr>
              <a:t>De wereld en ik – vlog</a:t>
            </a:r>
          </a:p>
        </p:txBody>
      </p:sp>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61637" y="980158"/>
            <a:ext cx="6202008" cy="1107996"/>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rgbClr val="B2B7B8"/>
                </a:solidFill>
                <a:latin typeface="+mn-lt"/>
              </a:rPr>
              <a:t>Vlog</a:t>
            </a:r>
          </a:p>
          <a:p>
            <a:pPr>
              <a:spcBef>
                <a:spcPct val="0"/>
              </a:spcBef>
              <a:buNone/>
            </a:pPr>
            <a:r>
              <a:rPr lang="nl-NL" altLang="nl-NL" sz="1600" dirty="0">
                <a:latin typeface="+mn-lt"/>
              </a:rPr>
              <a:t>Je vlog maak je over je maatschappelijke stage. Met deze vlog wordt leerdoel 3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p:txBody>
      </p:sp>
      <p:sp>
        <p:nvSpPr>
          <p:cNvPr id="9" name="Tekstvak 8"/>
          <p:cNvSpPr txBox="1"/>
          <p:nvPr/>
        </p:nvSpPr>
        <p:spPr>
          <a:xfrm>
            <a:off x="661637" y="2453152"/>
            <a:ext cx="6202008" cy="3046988"/>
          </a:xfrm>
          <a:prstGeom prst="rect">
            <a:avLst/>
          </a:prstGeom>
          <a:ln>
            <a:solidFill>
              <a:srgbClr val="7CCBFF"/>
            </a:solidFill>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3</a:t>
            </a:r>
          </a:p>
          <a:p>
            <a:pPr marL="285750" indent="-285750">
              <a:buChar char="•"/>
            </a:pPr>
            <a:r>
              <a:rPr lang="nl-NL" b="0">
                <a:solidFill>
                  <a:schemeClr val="tx1"/>
                </a:solidFill>
              </a:rPr>
              <a:t>Je kunt een praktijkplek benaderen waar je praktijkervaring op het  gebied van maatschappelijk werk op kunt doen. </a:t>
            </a:r>
          </a:p>
          <a:p>
            <a:pPr marL="285750" indent="-285750">
              <a:buFont typeface="Arial" panose="020B0604020202020204" pitchFamily="34" charset="0"/>
              <a:buChar char="•"/>
            </a:pPr>
            <a:r>
              <a:rPr lang="nl-NL" b="0">
                <a:solidFill>
                  <a:schemeClr val="tx1"/>
                </a:solidFill>
              </a:rPr>
              <a:t>Je kunt de opgedane kennis uit de periode koppelen aan de praktijksituatie. </a:t>
            </a:r>
          </a:p>
          <a:p>
            <a:pPr marL="285750" indent="-285750">
              <a:buFont typeface="Arial" panose="020B0604020202020204" pitchFamily="34" charset="0"/>
              <a:buChar char="•"/>
            </a:pPr>
            <a:r>
              <a:rPr lang="nl-NL" b="0">
                <a:solidFill>
                  <a:schemeClr val="tx1"/>
                </a:solidFill>
              </a:rPr>
              <a:t>Je kunt uitleggen welke werkzaamheden je tijdens je stage hebt uitgevoerd.</a:t>
            </a:r>
          </a:p>
          <a:p>
            <a:pPr marL="285750" indent="-285750">
              <a:buFont typeface="Arial" panose="020B0604020202020204" pitchFamily="34" charset="0"/>
              <a:buChar char="•"/>
            </a:pPr>
            <a:r>
              <a:rPr lang="nl-NL" b="0">
                <a:solidFill>
                  <a:schemeClr val="tx1"/>
                </a:solidFill>
              </a:rPr>
              <a:t>Je kunt reflecteren op een ethisch dilemma. </a:t>
            </a:r>
          </a:p>
          <a:p>
            <a:pPr marL="285750" indent="-285750">
              <a:buFont typeface="Arial" panose="020B0604020202020204" pitchFamily="34" charset="0"/>
              <a:buChar char="•"/>
            </a:pPr>
            <a:r>
              <a:rPr lang="nl-NL" b="0">
                <a:solidFill>
                  <a:schemeClr val="tx1"/>
                </a:solidFill>
              </a:rPr>
              <a:t>Je kunt een video opname maken van je praktijkervaring.</a:t>
            </a:r>
          </a:p>
          <a:p>
            <a:pPr marL="285750" indent="-285750">
              <a:buFont typeface="Arial" panose="020B0604020202020204" pitchFamily="34" charset="0"/>
              <a:buChar char="•"/>
            </a:pPr>
            <a:r>
              <a:rPr lang="nl-NL" b="0">
                <a:solidFill>
                  <a:schemeClr val="tx1"/>
                </a:solidFill>
              </a:rPr>
              <a:t>Je kunt videobestanden bewerken en samenvoegen tot een representatieve vlog.</a:t>
            </a:r>
          </a:p>
          <a:p>
            <a:pPr marL="285750" indent="-285750">
              <a:buFont typeface="Arial" panose="020B0604020202020204" pitchFamily="34" charset="0"/>
              <a:buChar char="•"/>
            </a:pPr>
            <a:r>
              <a:rPr lang="nl-NL" b="0">
                <a:solidFill>
                  <a:schemeClr val="tx1"/>
                </a:solidFill>
              </a:rPr>
              <a:t>Je kunt je videobestand digitaal delen met derden.</a:t>
            </a: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050" name="Picture 2" descr="Gerelateerde afbeeld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553"/>
          <a:stretch/>
        </p:blipFill>
        <p:spPr bwMode="auto">
          <a:xfrm>
            <a:off x="7599093" y="1944091"/>
            <a:ext cx="3795315" cy="3543378"/>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9538B815-9CC1-46FE-9405-450DBE97C1FF}"/>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175296213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7C0056-CFAB-40AD-8D7E-599E7CC391FB}"/>
</file>

<file path=customXml/itemProps2.xml><?xml version="1.0" encoding="utf-8"?>
<ds:datastoreItem xmlns:ds="http://schemas.openxmlformats.org/officeDocument/2006/customXml" ds:itemID="{D4152F07-3EC1-4705-A94E-2891A1D3D58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B84CC35-9A82-4A74-AFDE-38194B1043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TotalTime>
  <Words>950</Words>
  <Application>Microsoft Office PowerPoint</Application>
  <PresentationFormat>Breedbeeld</PresentationFormat>
  <Paragraphs>117</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Symbol</vt:lpstr>
      <vt:lpstr>Kantoorthema</vt:lpstr>
      <vt:lpstr>IBS De wereld en ik – periode 2</vt:lpstr>
      <vt:lpstr>De wereld en ik - Toetsing</vt:lpstr>
      <vt:lpstr>De wereld en ik – Leervragen en competenties</vt:lpstr>
      <vt:lpstr>De wereld en ik - Kennistoets</vt:lpstr>
      <vt:lpstr>De wereld en ik - ondernemingsverslag</vt:lpstr>
      <vt:lpstr>PowerPoint-presentatie</vt:lpstr>
      <vt:lpstr>De wereld en ik – vlog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Steven Linkels</cp:lastModifiedBy>
  <cp:revision>2</cp:revision>
  <cp:lastPrinted>1601-01-01T00:00:00Z</cp:lastPrinted>
  <dcterms:created xsi:type="dcterms:W3CDTF">2017-02-03T11:29:36Z</dcterms:created>
  <dcterms:modified xsi:type="dcterms:W3CDTF">2022-06-16T07:41:25Z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MediaServiceImageTags">
    <vt:lpwstr/>
  </property>
  <property fmtid="{D5CDD505-2E9C-101B-9397-08002B2CF9AE}" pid="4" name="_ExtendedDescription">
    <vt:lpwstr/>
  </property>
  <property fmtid="{D5CDD505-2E9C-101B-9397-08002B2CF9AE}" pid="5" name="TriggerFlowInfo">
    <vt:lpwstr/>
  </property>
</Properties>
</file>